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68" r:id="rId4"/>
    <p:sldId id="260" r:id="rId5"/>
    <p:sldId id="261" r:id="rId6"/>
    <p:sldId id="262" r:id="rId7"/>
    <p:sldId id="263" r:id="rId8"/>
    <p:sldId id="301" r:id="rId9"/>
    <p:sldId id="264" r:id="rId10"/>
    <p:sldId id="265" r:id="rId11"/>
    <p:sldId id="267" r:id="rId12"/>
    <p:sldId id="269" r:id="rId13"/>
    <p:sldId id="270" r:id="rId14"/>
    <p:sldId id="288" r:id="rId15"/>
    <p:sldId id="271" r:id="rId16"/>
    <p:sldId id="272" r:id="rId17"/>
    <p:sldId id="273" r:id="rId18"/>
    <p:sldId id="274" r:id="rId19"/>
    <p:sldId id="30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86398"/>
  </p:normalViewPr>
  <p:slideViewPr>
    <p:cSldViewPr snapToGrid="0" snapToObjects="1" showGuides="1">
      <p:cViewPr varScale="1">
        <p:scale>
          <a:sx n="95" d="100"/>
          <a:sy n="95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0A0483-A576-FC49-8AA8-8FF9693D22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B26F5D-EF3B-5A41-B815-70A2175482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EB83-ED18-DF46-8917-1F9E197604EE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E898EE-4CFB-5C45-9B13-F9D678FF6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60200F-E3A8-7143-804A-ED518629E9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4564-396D-4040-94F8-63BFFE3469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37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73C7-EF08-D647-948C-E96885BA5D7E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5DF6-DDA7-2447-A492-E8F128CBF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13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39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2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1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3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1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4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47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8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6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83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5961-319D-764D-B7EA-20D13090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7F383-4A5B-EC48-A00C-AB61BB541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6CF8A-1825-D640-B1A2-8F578E48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F2DE68-67DD-9D43-902D-94D34921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6DC27-08F0-5547-B7D7-EE73668D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1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4EEB-750A-7344-AC9A-098917F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3C20A4-E81D-D644-80DF-136209922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620221-BA58-0840-B129-30DA3716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5EBAB-552C-B044-84C6-90CCFBF1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8DF4E-6B17-2340-839D-9498FA8C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7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FE2D28-C8F1-8744-80FE-9B29428EE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6ADF0-55D5-9A40-A9DD-DE26C20C4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28D8E-21F1-0B42-8E73-0CBB768D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1D9A0-242D-B849-B314-350E39E3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3AE253-E8DF-8D44-B940-E788A09E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A8C2-25C0-D942-88D0-67084FA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7E6E8-F3BD-8A4A-BDEA-9D5271BC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9911C-A1A8-854F-AB88-FFEDCAAB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E7C8C-8B6A-D449-892D-CBDA5CB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3DFF1-DCA6-2142-87E9-CDD135C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2D6FD4-1655-BD4A-91D0-1ED99B9F2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b="53078"/>
          <a:stretch/>
        </p:blipFill>
        <p:spPr>
          <a:xfrm>
            <a:off x="8071225" y="5999884"/>
            <a:ext cx="1832532" cy="8581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09204F-C38A-974A-ADEA-17A926865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b="50000"/>
          <a:stretch/>
        </p:blipFill>
        <p:spPr>
          <a:xfrm>
            <a:off x="10495684" y="5999884"/>
            <a:ext cx="1716232" cy="8581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E97BE0-B380-0C47-98BF-63B787302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t="47707"/>
          <a:stretch/>
        </p:blipFill>
        <p:spPr>
          <a:xfrm>
            <a:off x="8071225" y="-1"/>
            <a:ext cx="1832532" cy="956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9F833-E77D-7B47-9C8B-C37F0E402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0837"/>
          <a:stretch/>
        </p:blipFill>
        <p:spPr>
          <a:xfrm>
            <a:off x="10495684" y="-1"/>
            <a:ext cx="1716232" cy="8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F9E1-B711-C846-BA4D-E37B763C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00201-E377-D44A-BEF8-DDE02C323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06CE4B-A11C-0148-AE6E-377B445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5B92C-0271-BE40-B29C-8FAE1E09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4CF57-4087-4D46-8402-427A08A0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7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ED7E6-2C42-474B-9A7E-9E74A4AF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3EA86-79F0-AC43-8208-3DDA9370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EF0B17-38B4-654E-9554-BA8DECF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1E83DD-76C5-F048-BDAF-0CBDCA08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51A2CB-19A7-0848-8994-32CF4C2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4C739-C5F0-BD4F-BADE-65898ECD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7394D-BB85-F147-A904-7A8B2F9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4AF39-EACC-7042-A0CD-4B3FF129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2C4AE-E698-3C43-96C0-49C486910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1AC35B-6E32-9945-9983-880657E6B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C41367-D86C-5944-8799-3C43163A6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6951BD-83E5-BE44-967A-FE1CD29D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D639F9-735E-2C42-A017-0A7F5871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53B532-2B74-2A43-B490-9EF5BC0E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9A697-5E09-F44A-86BA-90C7E4EC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7A4E76-20CA-644B-AD92-97BDA5F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976037-7A8D-344B-85B5-0DAD4C7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70DB24-9EAB-B841-8783-F5FDBABC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5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BC988C-C848-B240-A59F-D5E8371F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378F9C-F716-6543-9D47-B8D4D8D1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DBC48E-C0C2-9B4D-BD96-5365B5CF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5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3A7AB-A20F-2F47-BED9-8E81FC4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82164-45AA-AD4C-99C0-9D3A099B6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D68197-CEE5-D245-949F-037008F9F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AE1C62-B2F5-244C-A208-449DA28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9E4C65-D080-1C48-9E6B-CC7A30DF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B33D24-3E91-B841-AC90-4B417516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89A31-DCC0-1447-9EA4-CF1596B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29A7AB-DB4F-A246-A04D-160920203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6F7A87-CD2B-6B4A-BEA9-60D1863A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3A1C1-1205-F74B-9CE9-39670FFF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DDF81D-4CAA-534C-B089-68405637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6B41F-E105-A648-BE54-36BFFC69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06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1E2C09-B91A-1346-9B07-67AB9DC3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7933E-9153-6147-B57A-E0FD76F9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C8C17C-5FB5-B94E-AE7A-1707313F4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5FA3-5F26-9D4E-A9EF-5B26540200E8}" type="datetimeFigureOut">
              <a:rPr lang="pt-BR" smtClean="0"/>
              <a:t>01/11/2021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401043-1215-F540-BE78-7252D044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2AF3D-1ACC-2544-BE0C-96E754670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79C67A3-5844-DC48-A254-B596EF916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333" y="5159905"/>
            <a:ext cx="9144000" cy="1655762"/>
          </a:xfrm>
        </p:spPr>
        <p:txBody>
          <a:bodyPr/>
          <a:lstStyle/>
          <a:p>
            <a:r>
              <a:rPr lang="pt-BR" b="1" dirty="0"/>
              <a:t>Versionamento com </a:t>
            </a:r>
            <a:r>
              <a:rPr lang="pt-BR" b="1" dirty="0" err="1"/>
              <a:t>Git</a:t>
            </a:r>
            <a:r>
              <a:rPr lang="pt-BR" b="1" dirty="0"/>
              <a:t>/GitHub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4CD35D50-445A-2B4D-B83B-091EB4275BA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17F7A-7A24-2B46-AD03-1DC4BF29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74" y="2514600"/>
            <a:ext cx="1832532" cy="1828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7055DF-2980-3A47-ADA1-B1D17AE4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95" y="25146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8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8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65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DFBC09-107A-374D-9F0B-0231ACED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repositório?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0AFDE31-9059-FF4F-AAF2-AF730AFD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onde o código será </a:t>
            </a:r>
            <a:r>
              <a:rPr lang="pt-BR" b="1" dirty="0"/>
              <a:t>armazenado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Na maioria das vezes cada projeto tem </a:t>
            </a:r>
            <a:r>
              <a:rPr lang="pt-BR" b="1" dirty="0"/>
              <a:t>um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criamos um repositório estamos iniciando um projeto;</a:t>
            </a:r>
          </a:p>
          <a:p>
            <a:pPr fontAlgn="base"/>
            <a:r>
              <a:rPr lang="pt-BR" dirty="0"/>
              <a:t>O repositório pode ir para servidores que são especializados em gerenciar </a:t>
            </a:r>
            <a:r>
              <a:rPr lang="pt-BR" dirty="0" err="1"/>
              <a:t>repos</a:t>
            </a:r>
            <a:r>
              <a:rPr lang="pt-BR" dirty="0"/>
              <a:t>, como: </a:t>
            </a:r>
            <a:r>
              <a:rPr lang="pt-BR" b="1" dirty="0"/>
              <a:t>GitHub </a:t>
            </a:r>
            <a:r>
              <a:rPr lang="pt-BR" dirty="0"/>
              <a:t>e </a:t>
            </a:r>
            <a:r>
              <a:rPr lang="pt-BR" b="1" dirty="0" err="1"/>
              <a:t>Bitbucket</a:t>
            </a:r>
            <a:r>
              <a:rPr lang="pt-BR" dirty="0"/>
              <a:t>;</a:t>
            </a:r>
          </a:p>
          <a:p>
            <a:r>
              <a:rPr lang="pt-BR" dirty="0"/>
              <a:t>Cada um dos desenvolvedores do time pode baixar o repositório e </a:t>
            </a:r>
            <a:r>
              <a:rPr lang="pt-BR" b="1" dirty="0"/>
              <a:t>criar versões diferentes</a:t>
            </a:r>
            <a:r>
              <a:rPr lang="pt-BR" dirty="0"/>
              <a:t> em sua máquina;</a:t>
            </a:r>
          </a:p>
        </p:txBody>
      </p:sp>
    </p:spTree>
    <p:extLst>
      <p:ext uri="{BB962C8B-B14F-4D97-AF65-F5344CB8AC3E}">
        <p14:creationId xmlns:p14="http://schemas.microsoft.com/office/powerpoint/2010/main" val="3929523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8117A-2A7D-3B4D-8A9F-0CCF4CB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A5981-E408-FC49-BFF5-8713560B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criar um repositório utilizamos o comando: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init</a:t>
            </a:r>
            <a:endParaRPr lang="pt-BR" dirty="0"/>
          </a:p>
          <a:p>
            <a:pPr fontAlgn="base"/>
            <a:r>
              <a:rPr lang="pt-BR" dirty="0"/>
              <a:t>Desta maneira o </a:t>
            </a:r>
            <a:r>
              <a:rPr lang="pt-BR" dirty="0" err="1"/>
              <a:t>git</a:t>
            </a:r>
            <a:r>
              <a:rPr lang="pt-BR" dirty="0"/>
              <a:t> vai criar os arquivos necessários para inicializá-lo;</a:t>
            </a:r>
          </a:p>
          <a:p>
            <a:pPr fontAlgn="base"/>
            <a:r>
              <a:rPr lang="pt-BR" dirty="0"/>
              <a:t>Que estão na pasta oculta </a:t>
            </a:r>
            <a:r>
              <a:rPr lang="pt-BR" b="1" dirty="0"/>
              <a:t>.</a:t>
            </a:r>
            <a:r>
              <a:rPr lang="pt-BR" b="1" dirty="0" err="1"/>
              <a:t>git</a:t>
            </a:r>
            <a:r>
              <a:rPr lang="pt-BR" dirty="0"/>
              <a:t>; </a:t>
            </a: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ls</a:t>
            </a:r>
            <a:r>
              <a:rPr lang="pt-BR" dirty="0">
                <a:solidFill>
                  <a:srgbClr val="FF0000"/>
                </a:solidFill>
              </a:rPr>
              <a:t> –a&gt;</a:t>
            </a:r>
          </a:p>
          <a:p>
            <a:r>
              <a:rPr lang="pt-BR" dirty="0"/>
              <a:t>Após este comando o diretório atual </a:t>
            </a:r>
            <a:r>
              <a:rPr lang="pt-BR" b="1" dirty="0"/>
              <a:t>será reconhecido pelo </a:t>
            </a:r>
            <a:r>
              <a:rPr lang="pt-BR" b="1" dirty="0" err="1"/>
              <a:t>git</a:t>
            </a:r>
            <a:r>
              <a:rPr lang="pt-BR" b="1" dirty="0"/>
              <a:t> como um projeto</a:t>
            </a:r>
            <a:r>
              <a:rPr lang="pt-BR" dirty="0"/>
              <a:t> e responderá aos seus demais comandos;</a:t>
            </a:r>
          </a:p>
        </p:txBody>
      </p:sp>
    </p:spTree>
    <p:extLst>
      <p:ext uri="{BB962C8B-B14F-4D97-AF65-F5344CB8AC3E}">
        <p14:creationId xmlns:p14="http://schemas.microsoft.com/office/powerpoint/2010/main" val="356368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9DDF-BEF4-9D4E-972A-10A504B2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D9873B-AC0B-A045-B2D2-CEE616F4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5680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9D8F6-5BCF-C542-A5D2-88CD04A6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o GitHub?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3DF84-33EB-FF49-865C-CF160307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um </a:t>
            </a:r>
            <a:r>
              <a:rPr lang="pt-BR" b="1" dirty="0"/>
              <a:t>serviço para gerenciar repositórios</a:t>
            </a:r>
            <a:r>
              <a:rPr lang="pt-BR" dirty="0"/>
              <a:t>, gratuito e amplamente utilizado;</a:t>
            </a:r>
          </a:p>
          <a:p>
            <a:pPr fontAlgn="base"/>
            <a:r>
              <a:rPr lang="pt-BR" dirty="0"/>
              <a:t>Podemos </a:t>
            </a:r>
            <a:r>
              <a:rPr lang="pt-BR" b="1" dirty="0"/>
              <a:t>enviar nossos projetos</a:t>
            </a:r>
            <a:r>
              <a:rPr lang="pt-BR" dirty="0"/>
              <a:t> para o GitHub e disponibilizá-lo para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GitHub é gratuito tanto para projetos públicos como </a:t>
            </a:r>
            <a:r>
              <a:rPr lang="pt-BR" b="1" dirty="0"/>
              <a:t>privados</a:t>
            </a:r>
            <a:r>
              <a:rPr lang="pt-BR" dirty="0"/>
              <a:t>;</a:t>
            </a:r>
          </a:p>
          <a:p>
            <a:r>
              <a:rPr lang="pt-BR" dirty="0"/>
              <a:t>Vamos criar uma conta em: </a:t>
            </a:r>
            <a:r>
              <a:rPr lang="pt-BR" u="sng" dirty="0">
                <a:hlinkClick r:id="rId2"/>
              </a:rPr>
              <a:t>https://github.com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27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B29-FA72-CD4F-A6B9-2CB56823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repositórios para o GH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D540D3-2C61-BA4A-9A16-BF03F133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facilmente </a:t>
            </a:r>
            <a:r>
              <a:rPr lang="pt-BR" b="1" dirty="0"/>
              <a:t>enviar nossos </a:t>
            </a:r>
            <a:r>
              <a:rPr lang="pt-BR" b="1" dirty="0" err="1"/>
              <a:t>repos</a:t>
            </a:r>
            <a:r>
              <a:rPr lang="pt-BR" dirty="0"/>
              <a:t> para o GitHub;</a:t>
            </a:r>
          </a:p>
          <a:p>
            <a:pPr fontAlgn="base"/>
            <a:r>
              <a:rPr lang="pt-BR" dirty="0"/>
              <a:t>Precisamos criar o projeto no GitHub, inicializar o mesmo no </a:t>
            </a:r>
            <a:r>
              <a:rPr lang="pt-BR" dirty="0" err="1"/>
              <a:t>git</a:t>
            </a:r>
            <a:r>
              <a:rPr lang="pt-BR" dirty="0"/>
              <a:t> em nossa máquina, sincronizar com o GH e enviar;</a:t>
            </a:r>
          </a:p>
          <a:p>
            <a:pPr fontAlgn="base"/>
            <a:r>
              <a:rPr lang="pt-BR" dirty="0"/>
              <a:t>E esta sequência que parece ser complexa é facilmente executada </a:t>
            </a:r>
            <a:r>
              <a:rPr lang="pt-BR" b="1" dirty="0"/>
              <a:t>por poucos comandos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Vale lembrar que só fazemos </a:t>
            </a:r>
            <a:r>
              <a:rPr lang="pt-BR" b="1" dirty="0"/>
              <a:t>uma vez por projeto</a:t>
            </a:r>
            <a:r>
              <a:rPr lang="pt-BR" dirty="0"/>
              <a:t> este fluxo;</a:t>
            </a:r>
          </a:p>
          <a:p>
            <a:pPr fontAlgn="base"/>
            <a:r>
              <a:rPr lang="pt-BR" dirty="0"/>
              <a:t>Porém alguns dos comandos utilizados vão ser úteis ao longo do curso;</a:t>
            </a:r>
          </a:p>
        </p:txBody>
      </p:sp>
    </p:spTree>
    <p:extLst>
      <p:ext uri="{BB962C8B-B14F-4D97-AF65-F5344CB8AC3E}">
        <p14:creationId xmlns:p14="http://schemas.microsoft.com/office/powerpoint/2010/main" val="24491142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353-B1BF-5B44-8C7C-3DECCAF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mudanças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1728D-A138-C64E-804E-E64C0404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mudanças do projeto podem ser verificadas por: </a:t>
            </a:r>
            <a:r>
              <a:rPr lang="pt-BR" b="1" dirty="0" err="1"/>
              <a:t>git</a:t>
            </a:r>
            <a:r>
              <a:rPr lang="pt-BR" b="1" dirty="0"/>
              <a:t> status</a:t>
            </a:r>
            <a:endParaRPr lang="pt-BR" dirty="0"/>
          </a:p>
          <a:p>
            <a:pPr fontAlgn="base"/>
            <a:r>
              <a:rPr lang="pt-BR" dirty="0"/>
              <a:t>Este comando é utilizado </a:t>
            </a:r>
            <a:r>
              <a:rPr lang="pt-BR" b="1" dirty="0"/>
              <a:t>muito frequentemente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Aqui serão mapeadas todas as alterações do projeto;</a:t>
            </a:r>
          </a:p>
          <a:p>
            <a:pPr fontAlgn="base"/>
            <a:r>
              <a:rPr lang="pt-BR" dirty="0"/>
              <a:t>Como: </a:t>
            </a:r>
            <a:r>
              <a:rPr lang="pt-BR" b="1" dirty="0"/>
              <a:t>arquivos não monitorados</a:t>
            </a:r>
            <a:r>
              <a:rPr lang="pt-BR" dirty="0"/>
              <a:t> e </a:t>
            </a:r>
            <a:r>
              <a:rPr lang="pt-BR" b="1" dirty="0"/>
              <a:t>arquivos modificados</a:t>
            </a:r>
            <a:r>
              <a:rPr lang="pt-BR" dirty="0"/>
              <a:t>;</a:t>
            </a:r>
          </a:p>
          <a:p>
            <a:r>
              <a:rPr lang="pt-BR" dirty="0"/>
              <a:t>Podemos também dizer que é a </a:t>
            </a:r>
            <a:r>
              <a:rPr lang="pt-BR" b="1" dirty="0"/>
              <a:t>diferença </a:t>
            </a:r>
            <a:r>
              <a:rPr lang="pt-BR" dirty="0"/>
              <a:t>do que já está enviado ao servidor ou salvo no projeto;</a:t>
            </a:r>
          </a:p>
        </p:txBody>
      </p:sp>
    </p:spTree>
    <p:extLst>
      <p:ext uri="{BB962C8B-B14F-4D97-AF65-F5344CB8AC3E}">
        <p14:creationId xmlns:p14="http://schemas.microsoft.com/office/powerpoint/2010/main" val="15983653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84F3-E5CD-8C43-A72B-2C7AF3F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Adicionando arquivos ao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ECD30-F96F-FE45-A0B0-15750ED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adicionar arquivos novos a um projeto utilizamos: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  <a:p>
            <a:pPr fontAlgn="base"/>
            <a:r>
              <a:rPr lang="pt-BR" dirty="0"/>
              <a:t>Podemos adicionar </a:t>
            </a:r>
            <a:r>
              <a:rPr lang="pt-BR" b="1" dirty="0"/>
              <a:t>um arquivo</a:t>
            </a:r>
            <a:r>
              <a:rPr lang="pt-BR" dirty="0"/>
              <a:t> específico como também </a:t>
            </a:r>
            <a:r>
              <a:rPr lang="pt-BR" b="1" dirty="0"/>
              <a:t>diversos de uma vez só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Somente adicionando arquivos eles serão monitorados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Ou seja, </a:t>
            </a:r>
            <a:r>
              <a:rPr lang="pt-BR" b="1" dirty="0"/>
              <a:t>se não adicionar ele não estará</a:t>
            </a:r>
            <a:r>
              <a:rPr lang="pt-BR" dirty="0"/>
              <a:t> no controle de versão;</a:t>
            </a:r>
          </a:p>
          <a:p>
            <a:pPr fontAlgn="base"/>
            <a:r>
              <a:rPr lang="pt-BR" dirty="0"/>
              <a:t>É interessante utilizar este comando de tempos em tempos para não perder algo por descuido;</a:t>
            </a:r>
          </a:p>
        </p:txBody>
      </p:sp>
    </p:spTree>
    <p:extLst>
      <p:ext uri="{BB962C8B-B14F-4D97-AF65-F5344CB8AC3E}">
        <p14:creationId xmlns:p14="http://schemas.microsoft.com/office/powerpoint/2010/main" val="41729446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1ED7-1B2E-5243-8FDF-CFA49AA9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Salvando alterações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4081DE-B58F-314D-8AF7-19A8A625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pPr fontAlgn="base"/>
            <a:r>
              <a:rPr lang="pt-BR" dirty="0"/>
              <a:t>As alterações salvas do projeto são realizadas por: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endParaRPr lang="pt-BR" dirty="0"/>
          </a:p>
          <a:p>
            <a:pPr fontAlgn="base"/>
            <a:r>
              <a:rPr lang="pt-BR" dirty="0"/>
              <a:t>Podemos </a:t>
            </a:r>
            <a:r>
              <a:rPr lang="pt-BR" dirty="0" err="1"/>
              <a:t>commitar</a:t>
            </a:r>
            <a:r>
              <a:rPr lang="pt-BR" dirty="0"/>
              <a:t> </a:t>
            </a:r>
            <a:r>
              <a:rPr lang="pt-BR" b="1" dirty="0"/>
              <a:t>arquivos específicos </a:t>
            </a:r>
            <a:r>
              <a:rPr lang="pt-BR" dirty="0"/>
              <a:t>ou vários de uma vez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-a</a:t>
            </a:r>
            <a:endParaRPr lang="pt-BR" dirty="0"/>
          </a:p>
          <a:p>
            <a:pPr fontAlgn="base"/>
            <a:r>
              <a:rPr lang="pt-BR" dirty="0"/>
              <a:t>É uma boa prática enviar </a:t>
            </a:r>
            <a:r>
              <a:rPr lang="pt-BR" b="1" dirty="0"/>
              <a:t>uma mensagem a cada </a:t>
            </a:r>
            <a:r>
              <a:rPr lang="pt-BR" b="1" dirty="0" err="1"/>
              <a:t>commit</a:t>
            </a:r>
            <a:r>
              <a:rPr lang="pt-BR" dirty="0"/>
              <a:t>, com as alterações que foram feitas;</a:t>
            </a:r>
          </a:p>
          <a:p>
            <a:r>
              <a:rPr lang="pt-BR" dirty="0"/>
              <a:t>A mensagem pode ser adicionada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-m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468D8B-319A-6545-8F25-B8ACE25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16" y="1368379"/>
            <a:ext cx="4808584" cy="48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13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DEBAF-2158-C143-90FE-18AF3867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JAIME FILHO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AAF9A-F05E-F043-B8F9-2A2777E6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9488" y="5876615"/>
            <a:ext cx="5241306" cy="595312"/>
          </a:xfrm>
        </p:spPr>
        <p:txBody>
          <a:bodyPr/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kutt.it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jAime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B67B18-5C12-A24B-A32F-F2E279F2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5309"/>
            <a:ext cx="5241306" cy="524130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D0FAB29-FBE2-6340-BD7E-EB96916FC2AD}"/>
              </a:ext>
            </a:extLst>
          </p:cNvPr>
          <p:cNvSpPr txBox="1">
            <a:spLocks/>
          </p:cNvSpPr>
          <p:nvPr/>
        </p:nvSpPr>
        <p:spPr>
          <a:xfrm>
            <a:off x="795427" y="3429000"/>
            <a:ext cx="5241306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Analista de Sistemas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687648-2DE8-5D43-BBBC-FDA5C721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0" y="3800983"/>
            <a:ext cx="1732579" cy="17325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7BB0C5-1754-B54A-9BD5-00769132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06" y="4024312"/>
            <a:ext cx="838191" cy="8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C0797A3-5BF8-5444-B9CE-05E293916385}"/>
              </a:ext>
            </a:extLst>
          </p:cNvPr>
          <p:cNvSpPr txBox="1">
            <a:spLocks/>
          </p:cNvSpPr>
          <p:nvPr/>
        </p:nvSpPr>
        <p:spPr>
          <a:xfrm>
            <a:off x="3430897" y="4859615"/>
            <a:ext cx="1542808" cy="4266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Câmara Municipal 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Campo Mourão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98E2624B-DAA0-224B-B191-CD0DC70DD993}"/>
              </a:ext>
            </a:extLst>
          </p:cNvPr>
          <p:cNvSpPr/>
          <p:nvPr/>
        </p:nvSpPr>
        <p:spPr>
          <a:xfrm rot="16200000" flipV="1">
            <a:off x="-3192031" y="3166888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3553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E8E8-8DBA-8E4F-AA2A-1D0E177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código ao </a:t>
            </a:r>
            <a:r>
              <a:rPr lang="pt-BR" b="1" dirty="0" err="1"/>
              <a:t>repo</a:t>
            </a:r>
            <a:r>
              <a:rPr lang="pt-BR" b="1" dirty="0"/>
              <a:t> remoto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04F1EF-6E6D-EC46-AA91-3CAFAF15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0306" cy="4351338"/>
          </a:xfrm>
        </p:spPr>
        <p:txBody>
          <a:bodyPr/>
          <a:lstStyle/>
          <a:p>
            <a:pPr fontAlgn="base"/>
            <a:r>
              <a:rPr lang="pt-BR" dirty="0"/>
              <a:t>Quando finalizamos uma funcionalidade nova, </a:t>
            </a:r>
            <a:r>
              <a:rPr lang="pt-BR" b="1" dirty="0"/>
              <a:t>enviamos o código ao repositório remoto</a:t>
            </a:r>
            <a:r>
              <a:rPr lang="pt-BR" dirty="0"/>
              <a:t>, que é código-fonte;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endParaRPr lang="pt-BR" dirty="0"/>
          </a:p>
          <a:p>
            <a:r>
              <a:rPr lang="pt-BR" dirty="0"/>
              <a:t>Após esta ação </a:t>
            </a:r>
            <a:r>
              <a:rPr lang="pt-BR" b="1" dirty="0"/>
              <a:t>o código do servidor será atualizado baseando-se no código local</a:t>
            </a:r>
            <a:r>
              <a:rPr lang="pt-BR" dirty="0"/>
              <a:t> enviado;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4EA5C-48AB-5743-A5C5-B798C63E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44" y="2007720"/>
            <a:ext cx="3015316" cy="3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2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B7E01-1F66-1340-A45C-EB922429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Recebendo as mudanças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DABB8-CD13-A846-8EBA-09B59A73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24500" cy="4351338"/>
          </a:xfrm>
        </p:spPr>
        <p:txBody>
          <a:bodyPr/>
          <a:lstStyle/>
          <a:p>
            <a:pPr fontAlgn="base"/>
            <a:r>
              <a:rPr lang="pt-BR" dirty="0"/>
              <a:t>É comum também ter que </a:t>
            </a:r>
            <a:r>
              <a:rPr lang="pt-BR" b="1" dirty="0"/>
              <a:t>sincronizar o local</a:t>
            </a:r>
            <a:r>
              <a:rPr lang="pt-BR" dirty="0"/>
              <a:t> com as mudanças do remoto;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endParaRPr lang="pt-BR" dirty="0"/>
          </a:p>
          <a:p>
            <a:r>
              <a:rPr lang="pt-BR" dirty="0"/>
              <a:t>Após o comando serão </a:t>
            </a:r>
            <a:r>
              <a:rPr lang="pt-BR" b="1" dirty="0"/>
              <a:t>buscadas atualizações</a:t>
            </a:r>
            <a:r>
              <a:rPr lang="pt-BR" dirty="0"/>
              <a:t>, se encontradas elas </a:t>
            </a:r>
            <a:r>
              <a:rPr lang="pt-BR" b="1" dirty="0"/>
              <a:t>serão unidas ao código atual</a:t>
            </a:r>
            <a:r>
              <a:rPr lang="pt-BR" dirty="0"/>
              <a:t> existente na nossa máquina;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C6A837-AF71-C34F-BFEB-ECA3F8DD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44" y="2026023"/>
            <a:ext cx="5524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500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D166A-6706-D642-A9A2-79DC93F3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Clonando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79641-5CC9-6F42-858C-2B99206A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ato de baixar um repositório de um servidor remoto é chamado de </a:t>
            </a:r>
            <a:r>
              <a:rPr lang="pt-BR" b="1" dirty="0"/>
              <a:t>clonar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Para esta ação utilizamos </a:t>
            </a:r>
            <a:r>
              <a:rPr lang="pt-BR" b="1" dirty="0" err="1"/>
              <a:t>git</a:t>
            </a:r>
            <a:r>
              <a:rPr lang="pt-BR" b="1" dirty="0"/>
              <a:t> clone</a:t>
            </a:r>
            <a:endParaRPr lang="pt-BR" dirty="0"/>
          </a:p>
          <a:p>
            <a:pPr fontAlgn="base"/>
            <a:r>
              <a:rPr lang="pt-BR" dirty="0"/>
              <a:t>Passando a </a:t>
            </a:r>
            <a:r>
              <a:rPr lang="pt-BR" b="1" dirty="0"/>
              <a:t>referência </a:t>
            </a:r>
            <a:r>
              <a:rPr lang="pt-BR" dirty="0"/>
              <a:t>do repositório remoto;</a:t>
            </a:r>
          </a:p>
          <a:p>
            <a:r>
              <a:rPr lang="pt-BR" dirty="0"/>
              <a:t>Este comando é utilizado quando </a:t>
            </a:r>
            <a:r>
              <a:rPr lang="pt-BR" b="1" dirty="0"/>
              <a:t>entramos em um novo projeto</a:t>
            </a:r>
            <a:r>
              <a:rPr lang="pt-BR" dirty="0"/>
              <a:t>, por exemplo;</a:t>
            </a:r>
          </a:p>
        </p:txBody>
      </p:sp>
    </p:spTree>
    <p:extLst>
      <p:ext uri="{BB962C8B-B14F-4D97-AF65-F5344CB8AC3E}">
        <p14:creationId xmlns:p14="http://schemas.microsoft.com/office/powerpoint/2010/main" val="42522620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19D61-E745-714B-85C6-9AE239BB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todas as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A908A-DDCD-2842-9CD5-47B70BAA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reset</a:t>
            </a:r>
            <a:r>
              <a:rPr lang="pt-BR" dirty="0"/>
              <a:t> podemos </a:t>
            </a:r>
            <a:r>
              <a:rPr lang="pt-BR" dirty="0" err="1"/>
              <a:t>resetar</a:t>
            </a:r>
            <a:r>
              <a:rPr lang="pt-BR" dirty="0"/>
              <a:t> as mudanças feitas</a:t>
            </a:r>
          </a:p>
          <a:p>
            <a:pPr fontAlgn="base"/>
            <a:r>
              <a:rPr lang="pt-BR" dirty="0"/>
              <a:t>Geralmente é utilizado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--hard</a:t>
            </a:r>
            <a:endParaRPr lang="pt-BR" dirty="0"/>
          </a:p>
          <a:p>
            <a:pPr fontAlgn="base"/>
            <a:r>
              <a:rPr lang="pt-BR" dirty="0"/>
              <a:t>Todas as alterações </a:t>
            </a:r>
            <a:r>
              <a:rPr lang="pt-BR" b="1" dirty="0" err="1"/>
              <a:t>commitadas</a:t>
            </a:r>
            <a:r>
              <a:rPr lang="pt-BR" b="1" dirty="0"/>
              <a:t> </a:t>
            </a:r>
            <a:r>
              <a:rPr lang="pt-BR" dirty="0"/>
              <a:t>e </a:t>
            </a:r>
            <a:r>
              <a:rPr lang="pt-BR" b="1" dirty="0"/>
              <a:t>também as pendentes</a:t>
            </a:r>
            <a:r>
              <a:rPr lang="pt-BR" dirty="0"/>
              <a:t> serão excluídas;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BCEF8A-DE48-8C40-96E3-2FEBFC76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99" y="1269533"/>
            <a:ext cx="4297881" cy="4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36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1AF5-9147-644D-B8E1-2C0CC662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Removendo arquivos do </a:t>
            </a:r>
            <a:r>
              <a:rPr lang="pt-BR" b="1" dirty="0" err="1"/>
              <a:t>repo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9E5EC-6F8F-7847-B98E-9FE08E1D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Os arquivos </a:t>
            </a:r>
            <a:r>
              <a:rPr lang="pt-BR" b="1" dirty="0"/>
              <a:t>podem ser deletados da monitoração</a:t>
            </a:r>
            <a:r>
              <a:rPr lang="pt-BR" dirty="0"/>
              <a:t> do </a:t>
            </a:r>
            <a:r>
              <a:rPr lang="pt-BR" dirty="0" err="1"/>
              <a:t>git</a:t>
            </a:r>
            <a:endParaRPr lang="pt-BR" dirty="0"/>
          </a:p>
          <a:p>
            <a:pPr fontAlgn="base"/>
            <a:r>
              <a:rPr lang="pt-BR" dirty="0"/>
              <a:t>O comando para deletar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rm</a:t>
            </a:r>
            <a:endParaRPr lang="pt-BR" dirty="0"/>
          </a:p>
          <a:p>
            <a:pPr fontAlgn="base"/>
            <a:r>
              <a:rPr lang="pt-BR" dirty="0"/>
              <a:t>Após deletar um arquivo do </a:t>
            </a:r>
            <a:r>
              <a:rPr lang="pt-BR" dirty="0" err="1"/>
              <a:t>git</a:t>
            </a:r>
            <a:r>
              <a:rPr lang="pt-BR" dirty="0"/>
              <a:t> ele não terá mais suas atualizações consideradas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Apenas quando for adicionando novamente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4088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13113-565B-774F-80B3-10985163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Histórico de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CEF9F-85B0-FE40-B243-473E247D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</a:t>
            </a:r>
            <a:r>
              <a:rPr lang="pt-BR" b="1" dirty="0"/>
              <a:t>acessar um log</a:t>
            </a:r>
            <a:r>
              <a:rPr lang="pt-BR" dirty="0"/>
              <a:t> de modificações feitas no projeto;</a:t>
            </a:r>
          </a:p>
          <a:p>
            <a:pPr fontAlgn="base"/>
            <a:r>
              <a:rPr lang="pt-BR" dirty="0"/>
              <a:t>O comando para este recurso é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log</a:t>
            </a:r>
            <a:endParaRPr lang="pt-BR" dirty="0"/>
          </a:p>
          <a:p>
            <a:r>
              <a:rPr lang="pt-BR" dirty="0"/>
              <a:t>Você receberá uma informação dos </a:t>
            </a:r>
            <a:r>
              <a:rPr lang="pt-BR" b="1" dirty="0" err="1"/>
              <a:t>commits</a:t>
            </a:r>
            <a:r>
              <a:rPr lang="pt-BR" b="1" dirty="0"/>
              <a:t> realizados</a:t>
            </a:r>
            <a:r>
              <a:rPr lang="pt-BR" dirty="0"/>
              <a:t> no projeto até então;</a:t>
            </a:r>
          </a:p>
        </p:txBody>
      </p:sp>
    </p:spTree>
    <p:extLst>
      <p:ext uri="{BB962C8B-B14F-4D97-AF65-F5344CB8AC3E}">
        <p14:creationId xmlns:p14="http://schemas.microsoft.com/office/powerpoint/2010/main" val="58000939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A341C-1768-0C42-848E-5EBF7594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Renomeando arquivos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5BC19-31EB-8A43-B574-9DE5E274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mv</a:t>
            </a:r>
            <a:r>
              <a:rPr lang="pt-BR" dirty="0"/>
              <a:t> podemos renomear um arquivo;</a:t>
            </a:r>
          </a:p>
          <a:p>
            <a:pPr fontAlgn="base"/>
            <a:r>
              <a:rPr lang="pt-BR" dirty="0"/>
              <a:t>O mesmo também pode ser </a:t>
            </a:r>
            <a:r>
              <a:rPr lang="pt-BR" b="1" dirty="0"/>
              <a:t>movido para outra pasta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isso fará com que este novo arquivo </a:t>
            </a:r>
            <a:r>
              <a:rPr lang="pt-BR" b="1" dirty="0"/>
              <a:t>seja monitorado pelo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O arquivo anterior é </a:t>
            </a:r>
            <a:r>
              <a:rPr lang="pt-BR" b="1"/>
              <a:t>excluído</a:t>
            </a:r>
            <a:r>
              <a:rPr lang="pt-BR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4979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88FE6-8626-9940-9473-99BED923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6F736-74FC-1E4D-8DF0-27DD2341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arquivo modificado pode ser </a:t>
            </a:r>
            <a:r>
              <a:rPr lang="pt-BR" b="1" dirty="0"/>
              <a:t>retornado ao estado original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utilizado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endParaRPr lang="pt-BR" dirty="0"/>
          </a:p>
          <a:p>
            <a:pPr fontAlgn="base"/>
            <a:r>
              <a:rPr lang="pt-BR" dirty="0"/>
              <a:t>Após a utilização do mesmo o arquivo sai do </a:t>
            </a:r>
            <a:r>
              <a:rPr lang="pt-BR" dirty="0" err="1"/>
              <a:t>staging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Caso seja feita uma próxima alteração, ele entra em </a:t>
            </a:r>
            <a:r>
              <a:rPr lang="pt-BR" dirty="0" err="1"/>
              <a:t>staging</a:t>
            </a:r>
            <a:r>
              <a:rPr lang="pt-BR" dirty="0"/>
              <a:t> novamente;</a:t>
            </a:r>
          </a:p>
        </p:txBody>
      </p:sp>
    </p:spTree>
    <p:extLst>
      <p:ext uri="{BB962C8B-B14F-4D97-AF65-F5344CB8AC3E}">
        <p14:creationId xmlns:p14="http://schemas.microsoft.com/office/powerpoint/2010/main" val="29700391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1F2A-92A7-9E49-A961-80098CF5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Ignorando arquivos no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D6A50-0C87-FF43-A91E-5EF5590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099" cy="4351338"/>
          </a:xfrm>
        </p:spPr>
        <p:txBody>
          <a:bodyPr/>
          <a:lstStyle/>
          <a:p>
            <a:pPr fontAlgn="base"/>
            <a:r>
              <a:rPr lang="pt-BR" dirty="0"/>
              <a:t>Uma técnica muito utilizada é </a:t>
            </a:r>
            <a:r>
              <a:rPr lang="pt-BR" b="1" dirty="0"/>
              <a:t>ignorar arquivos do projeto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Devemos inserir um arquivo chamado </a:t>
            </a:r>
            <a:r>
              <a:rPr lang="pt-BR" b="1" dirty="0"/>
              <a:t>.</a:t>
            </a:r>
            <a:r>
              <a:rPr lang="pt-BR" b="1" dirty="0" err="1"/>
              <a:t>gitignore</a:t>
            </a:r>
            <a:r>
              <a:rPr lang="pt-BR" dirty="0"/>
              <a:t> na raiz do projeto;</a:t>
            </a:r>
          </a:p>
          <a:p>
            <a:pPr fontAlgn="base"/>
            <a:r>
              <a:rPr lang="pt-BR" dirty="0"/>
              <a:t>Nele podemos inserir todos os arquivos que não devem entrar no versionamento;</a:t>
            </a:r>
          </a:p>
          <a:p>
            <a:r>
              <a:rPr lang="pt-BR" dirty="0"/>
              <a:t>Isso é útil para</a:t>
            </a:r>
            <a:r>
              <a:rPr lang="pt-BR" b="1" dirty="0"/>
              <a:t> arquivos gerados automaticamente</a:t>
            </a:r>
            <a:r>
              <a:rPr lang="pt-BR" dirty="0"/>
              <a:t> ou arquivos que contêm </a:t>
            </a:r>
            <a:r>
              <a:rPr lang="pt-BR" b="1" dirty="0"/>
              <a:t>informações sensíveis</a:t>
            </a:r>
            <a:r>
              <a:rPr lang="pt-BR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E55915-CC33-EB47-973F-4E02FB36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02" y="1579563"/>
            <a:ext cx="4098598" cy="29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DE37B-A51F-AC49-9332-BF2938C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495507-07E8-F642-A1A8-AAACE878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392855"/>
            <a:ext cx="6096000" cy="3771900"/>
          </a:xfrm>
        </p:spPr>
      </p:pic>
    </p:spTree>
    <p:extLst>
      <p:ext uri="{BB962C8B-B14F-4D97-AF65-F5344CB8AC3E}">
        <p14:creationId xmlns:p14="http://schemas.microsoft.com/office/powerpoint/2010/main" val="93240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584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13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72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</a:t>
            </a:r>
            <a:r>
              <a:rPr lang="pt-BR" b="1" dirty="0" err="1"/>
              <a:t>branch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 err="1"/>
              <a:t>Branch</a:t>
            </a:r>
            <a:r>
              <a:rPr lang="pt-BR" dirty="0"/>
              <a:t> é a forma que 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separa as versões dos projetos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um projeto é criado ele inicia na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b="1" dirty="0" err="1"/>
              <a:t>master</a:t>
            </a:r>
            <a:r>
              <a:rPr lang="pt-BR" dirty="0"/>
              <a:t>, estamos trabalhando nela até este ponto do curso;</a:t>
            </a:r>
          </a:p>
          <a:p>
            <a:pPr fontAlgn="base"/>
            <a:r>
              <a:rPr lang="pt-BR" dirty="0"/>
              <a:t>Geralmente cada nova </a:t>
            </a:r>
            <a:r>
              <a:rPr lang="pt-BR" dirty="0" err="1"/>
              <a:t>feature</a:t>
            </a:r>
            <a:r>
              <a:rPr lang="pt-BR" dirty="0"/>
              <a:t> de um projeto </a:t>
            </a:r>
            <a:r>
              <a:rPr lang="pt-BR" b="1" dirty="0"/>
              <a:t>fica em um </a:t>
            </a:r>
            <a:r>
              <a:rPr lang="pt-BR" b="1" dirty="0" err="1"/>
              <a:t>branch</a:t>
            </a:r>
            <a:r>
              <a:rPr lang="pt-BR" b="1" dirty="0"/>
              <a:t> separado</a:t>
            </a:r>
            <a:r>
              <a:rPr lang="pt-BR" dirty="0"/>
              <a:t>;</a:t>
            </a:r>
          </a:p>
          <a:p>
            <a:r>
              <a:rPr lang="pt-BR" dirty="0"/>
              <a:t>Após a finalização das alterações os </a:t>
            </a:r>
            <a:r>
              <a:rPr lang="pt-BR" b="1" dirty="0" err="1"/>
              <a:t>branchs</a:t>
            </a:r>
            <a:r>
              <a:rPr lang="pt-BR" b="1" dirty="0"/>
              <a:t> são unidos </a:t>
            </a:r>
            <a:r>
              <a:rPr lang="pt-BR" dirty="0"/>
              <a:t>para ter o código-fonte final;</a:t>
            </a:r>
          </a:p>
        </p:txBody>
      </p:sp>
    </p:spTree>
    <p:extLst>
      <p:ext uri="{BB962C8B-B14F-4D97-AF65-F5344CB8AC3E}">
        <p14:creationId xmlns:p14="http://schemas.microsoft.com/office/powerpoint/2010/main" val="8985690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e visualizando os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visualizar os </a:t>
            </a:r>
            <a:r>
              <a:rPr lang="pt-BR" dirty="0" err="1"/>
              <a:t>branchs</a:t>
            </a:r>
            <a:r>
              <a:rPr lang="pt-BR" dirty="0"/>
              <a:t> disponíveis basta digitar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endParaRPr lang="pt-BR" dirty="0"/>
          </a:p>
          <a:p>
            <a:pPr fontAlgn="base"/>
            <a:r>
              <a:rPr lang="pt-BR" dirty="0"/>
              <a:t>Para criar um </a:t>
            </a:r>
            <a:r>
              <a:rPr lang="pt-BR" dirty="0" err="1"/>
              <a:t>branch</a:t>
            </a:r>
            <a:r>
              <a:rPr lang="pt-BR" dirty="0"/>
              <a:t> você precisa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Estas duas operações são muito utilizadas no dia a dia de um </a:t>
            </a:r>
            <a:r>
              <a:rPr lang="pt-BR" dirty="0" err="1"/>
              <a:t>dev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81290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Deletando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deletar um </a:t>
            </a:r>
            <a:r>
              <a:rPr lang="pt-BR" dirty="0" err="1"/>
              <a:t>branch</a:t>
            </a:r>
            <a:r>
              <a:rPr lang="pt-BR" dirty="0"/>
              <a:t>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</a:t>
            </a:r>
            <a:r>
              <a:rPr lang="pt-BR" b="1" dirty="0" err="1"/>
              <a:t>d</a:t>
            </a:r>
            <a:r>
              <a:rPr lang="pt-BR" dirty="0"/>
              <a:t> ou </a:t>
            </a:r>
            <a:r>
              <a:rPr lang="pt-BR" b="1" dirty="0"/>
              <a:t>--delete</a:t>
            </a:r>
            <a:endParaRPr lang="pt-BR" dirty="0"/>
          </a:p>
          <a:p>
            <a:pPr fontAlgn="base"/>
            <a:r>
              <a:rPr lang="pt-BR" b="1" dirty="0"/>
              <a:t>Não é comum deletar um </a:t>
            </a:r>
            <a:r>
              <a:rPr lang="pt-BR" b="1" dirty="0" err="1"/>
              <a:t>branch</a:t>
            </a:r>
            <a:r>
              <a:rPr lang="pt-BR" dirty="0"/>
              <a:t>, normalmente guardamos o histórico do trabalho;</a:t>
            </a:r>
          </a:p>
          <a:p>
            <a:pPr fontAlgn="base"/>
            <a:r>
              <a:rPr lang="pt-BR" dirty="0"/>
              <a:t>Geralmente se usa o delete quando o </a:t>
            </a:r>
            <a:r>
              <a:rPr lang="pt-BR" dirty="0" err="1"/>
              <a:t>branch</a:t>
            </a:r>
            <a:r>
              <a:rPr lang="pt-BR" dirty="0"/>
              <a:t> foi criado errado;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42346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Mudando de </a:t>
            </a:r>
            <a:r>
              <a:rPr lang="pt-BR" b="1" dirty="0" err="1"/>
              <a:t>branch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mudar para outro </a:t>
            </a:r>
            <a:r>
              <a:rPr lang="pt-BR" dirty="0" err="1"/>
              <a:t>branch</a:t>
            </a:r>
            <a:r>
              <a:rPr lang="pt-BR" dirty="0"/>
              <a:t> utilizando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-</a:t>
            </a:r>
            <a:r>
              <a:rPr lang="pt-BR" b="1" dirty="0" err="1"/>
              <a:t>b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Este comando também é utilizado para dispensar mudanças de um arquivo;</a:t>
            </a:r>
          </a:p>
          <a:p>
            <a:pPr fontAlgn="base"/>
            <a:r>
              <a:rPr lang="pt-BR" dirty="0"/>
              <a:t>Alterando o </a:t>
            </a:r>
            <a:r>
              <a:rPr lang="pt-BR" dirty="0" err="1"/>
              <a:t>branch</a:t>
            </a:r>
            <a:r>
              <a:rPr lang="pt-BR" dirty="0"/>
              <a:t> podemos levar alterações que não foram </a:t>
            </a:r>
            <a:r>
              <a:rPr lang="pt-BR" dirty="0" err="1"/>
              <a:t>commitadas</a:t>
            </a:r>
            <a:r>
              <a:rPr lang="pt-BR" dirty="0"/>
              <a:t> junto, </a:t>
            </a:r>
            <a:r>
              <a:rPr lang="pt-BR" b="1" dirty="0"/>
              <a:t>tome cuidado!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5699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Unindo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código de dois </a:t>
            </a:r>
            <a:r>
              <a:rPr lang="pt-BR" dirty="0" err="1"/>
              <a:t>branches</a:t>
            </a:r>
            <a:r>
              <a:rPr lang="pt-BR" dirty="0"/>
              <a:t> distintos pode ser unido pelo comando </a:t>
            </a:r>
            <a:r>
              <a:rPr lang="pt-BR" b="1" dirty="0" err="1"/>
              <a:t>git</a:t>
            </a:r>
            <a:r>
              <a:rPr lang="pt-BR" b="1" dirty="0"/>
              <a:t> merge &lt;nome&gt;</a:t>
            </a:r>
            <a:endParaRPr lang="pt-BR" dirty="0"/>
          </a:p>
          <a:p>
            <a:pPr fontAlgn="base"/>
            <a:r>
              <a:rPr lang="pt-BR" dirty="0"/>
              <a:t>Outro comando para a lista dos </a:t>
            </a:r>
            <a:r>
              <a:rPr lang="pt-BR" b="1" dirty="0"/>
              <a:t>mais utilizados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Normalmente é por meio dele que recebemos as atualizações de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09918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salvar as modificações atuais </a:t>
            </a:r>
            <a:r>
              <a:rPr lang="pt-BR" b="1" dirty="0"/>
              <a:t>para prosseguir com uma outra abordagem de solução</a:t>
            </a:r>
            <a:r>
              <a:rPr lang="pt-BR" dirty="0"/>
              <a:t> e não perder o código</a:t>
            </a:r>
          </a:p>
          <a:p>
            <a:pPr fontAlgn="base"/>
            <a:r>
              <a:rPr lang="pt-BR" dirty="0"/>
              <a:t>O comando para esta ação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endParaRPr lang="pt-BR" dirty="0"/>
          </a:p>
          <a:p>
            <a:pPr fontAlgn="base"/>
            <a:r>
              <a:rPr lang="pt-BR" dirty="0"/>
              <a:t>Após o comando o </a:t>
            </a:r>
            <a:r>
              <a:rPr lang="pt-BR" dirty="0" err="1"/>
              <a:t>branch</a:t>
            </a:r>
            <a:r>
              <a:rPr lang="pt-BR" dirty="0"/>
              <a:t> será </a:t>
            </a:r>
            <a:r>
              <a:rPr lang="pt-BR" dirty="0" err="1"/>
              <a:t>resetado</a:t>
            </a:r>
            <a:r>
              <a:rPr lang="pt-BR" dirty="0"/>
              <a:t> para a sua versão de acordo com o </a:t>
            </a:r>
            <a:r>
              <a:rPr lang="pt-BR" dirty="0" err="1"/>
              <a:t>repo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45790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Recuperando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as </a:t>
            </a:r>
            <a:r>
              <a:rPr lang="pt-BR" dirty="0" err="1"/>
              <a:t>stashs</a:t>
            </a:r>
            <a:r>
              <a:rPr lang="pt-BR" dirty="0"/>
              <a:t> criadas pelo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list</a:t>
            </a:r>
            <a:endParaRPr lang="pt-BR" dirty="0"/>
          </a:p>
          <a:p>
            <a:pPr fontAlgn="base"/>
            <a:r>
              <a:rPr lang="pt-BR" dirty="0"/>
              <a:t>E também podemos recuperar a </a:t>
            </a:r>
            <a:r>
              <a:rPr lang="pt-BR" dirty="0" err="1"/>
              <a:t>stash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continuar de onde paramos com os arquivos adicionados a </a:t>
            </a:r>
            <a:r>
              <a:rPr lang="pt-BR" dirty="0" err="1"/>
              <a:t>stash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95074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Utilizando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criar </a:t>
            </a:r>
            <a:r>
              <a:rPr lang="pt-BR" dirty="0" err="1"/>
              <a:t>tags</a:t>
            </a:r>
            <a:r>
              <a:rPr lang="pt-BR" dirty="0"/>
              <a:t> nos </a:t>
            </a:r>
            <a:r>
              <a:rPr lang="pt-BR" dirty="0" err="1"/>
              <a:t>branches</a:t>
            </a:r>
            <a:r>
              <a:rPr lang="pt-BR" dirty="0"/>
              <a:t> por meio do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tag</a:t>
            </a:r>
            <a:r>
              <a:rPr lang="pt-BR" b="1" dirty="0"/>
              <a:t> -a &lt;nome&gt; -m “&lt;</a:t>
            </a:r>
            <a:r>
              <a:rPr lang="pt-BR" b="1" dirty="0" err="1"/>
              <a:t>msg</a:t>
            </a:r>
            <a:r>
              <a:rPr lang="pt-BR" b="1" dirty="0"/>
              <a:t>&gt;”</a:t>
            </a:r>
            <a:endParaRPr lang="pt-BR" dirty="0"/>
          </a:p>
          <a:p>
            <a:pPr fontAlgn="base"/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é diferente do </a:t>
            </a:r>
            <a:r>
              <a:rPr lang="pt-BR" dirty="0" err="1"/>
              <a:t>stash</a:t>
            </a:r>
            <a:r>
              <a:rPr lang="pt-BR" dirty="0"/>
              <a:t>, serve como um </a:t>
            </a:r>
            <a:r>
              <a:rPr lang="pt-BR" b="1" dirty="0"/>
              <a:t>checkpoint de um </a:t>
            </a:r>
            <a:r>
              <a:rPr lang="pt-BR" b="1" dirty="0" err="1"/>
              <a:t>branch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É utilizada para demarcar estágios do desenvolvimento de algum recurso;</a:t>
            </a:r>
          </a:p>
        </p:txBody>
      </p:sp>
    </p:spTree>
    <p:extLst>
      <p:ext uri="{BB962C8B-B14F-4D97-AF65-F5344CB8AC3E}">
        <p14:creationId xmlns:p14="http://schemas.microsoft.com/office/powerpoint/2010/main" val="1056504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Windows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https://git-scm.com/downloads</a:t>
            </a:r>
            <a:endParaRPr lang="pt-BR" dirty="0"/>
          </a:p>
          <a:p>
            <a:pPr fontAlgn="base"/>
            <a:r>
              <a:rPr lang="pt-BR" dirty="0"/>
              <a:t>Fazer o download do executável;</a:t>
            </a:r>
          </a:p>
          <a:p>
            <a:pPr fontAlgn="base"/>
            <a:r>
              <a:rPr lang="pt-BR" dirty="0"/>
              <a:t>E seguir as instruções;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0082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e alterando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uma </a:t>
            </a:r>
            <a:r>
              <a:rPr lang="pt-BR" dirty="0" err="1"/>
              <a:t>tag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show &lt;nome&gt;</a:t>
            </a:r>
            <a:endParaRPr lang="pt-BR" dirty="0"/>
          </a:p>
          <a:p>
            <a:pPr fontAlgn="base"/>
            <a:r>
              <a:rPr lang="pt-BR" dirty="0"/>
              <a:t>Podemos trocar de </a:t>
            </a:r>
            <a:r>
              <a:rPr lang="pt-BR" dirty="0" err="1"/>
              <a:t>tags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retroceder ou avançar em checkpoints de um </a:t>
            </a:r>
            <a:r>
              <a:rPr lang="pt-BR" dirty="0" err="1"/>
              <a:t>branch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249079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e compartilhando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</a:t>
            </a:r>
            <a:r>
              <a:rPr lang="pt-BR" dirty="0" err="1"/>
              <a:t>tags</a:t>
            </a:r>
            <a:r>
              <a:rPr lang="pt-BR" dirty="0"/>
              <a:t> podem ser </a:t>
            </a:r>
            <a:r>
              <a:rPr lang="pt-BR" b="1" dirty="0"/>
              <a:t>enviadas para o repositório de código</a:t>
            </a:r>
            <a:r>
              <a:rPr lang="pt-BR" dirty="0"/>
              <a:t>, sendo compartilhada entre 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Ou se você quiser enviar mais </a:t>
            </a:r>
            <a:r>
              <a:rPr lang="pt-BR" dirty="0" err="1"/>
              <a:t>tags</a:t>
            </a:r>
            <a:r>
              <a:rPr lang="pt-BR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--</a:t>
            </a:r>
            <a:r>
              <a:rPr lang="pt-BR" b="1" dirty="0" err="1"/>
              <a:t>tags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3059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9092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Compartilhamento e atualização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8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Linux também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https://git-scm.com/download/linux</a:t>
            </a:r>
            <a:endParaRPr lang="pt-BR" dirty="0"/>
          </a:p>
          <a:p>
            <a:pPr fontAlgn="base"/>
            <a:r>
              <a:rPr lang="pt-BR" dirty="0"/>
              <a:t>Teremos que seguir as instruções dependendo da nossa </a:t>
            </a:r>
            <a:r>
              <a:rPr lang="pt-BR" dirty="0" err="1"/>
              <a:t>distro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iniciar a instalação com nosso gerenciador de pacotes;</a:t>
            </a:r>
          </a:p>
        </p:txBody>
      </p:sp>
    </p:spTree>
    <p:extLst>
      <p:ext uri="{BB962C8B-B14F-4D97-AF65-F5344CB8AC3E}">
        <p14:creationId xmlns:p14="http://schemas.microsoft.com/office/powerpoint/2010/main" val="41299485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AB65-2FDA-CE46-8200-567D153D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do VS </a:t>
            </a:r>
            <a:r>
              <a:rPr lang="pt-BR" b="1" dirty="0" err="1"/>
              <a:t>Code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3F588-8AF8-0443-8E4C-61032070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VS </a:t>
            </a:r>
            <a:r>
              <a:rPr lang="pt-BR" dirty="0" err="1"/>
              <a:t>Code</a:t>
            </a:r>
            <a:r>
              <a:rPr lang="pt-BR" dirty="0"/>
              <a:t> é o editor que vamos utilizar no curso;</a:t>
            </a:r>
          </a:p>
          <a:p>
            <a:pPr fontAlgn="base"/>
            <a:r>
              <a:rPr lang="pt-BR" dirty="0"/>
              <a:t>Porém </a:t>
            </a:r>
            <a:r>
              <a:rPr lang="pt-BR" b="1" dirty="0"/>
              <a:t>não é uma obrigatoriedade</a:t>
            </a:r>
            <a:r>
              <a:rPr lang="pt-BR" dirty="0"/>
              <a:t>, use o de sua preferência;</a:t>
            </a:r>
          </a:p>
          <a:p>
            <a:pPr fontAlgn="base"/>
            <a:r>
              <a:rPr lang="pt-BR" dirty="0"/>
              <a:t>A grande jogada é que ele possui um terminal integrado, facilitando as nossas ações com 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Além de ser um editor </a:t>
            </a:r>
            <a:r>
              <a:rPr lang="pt-BR" dirty="0" err="1"/>
              <a:t>super</a:t>
            </a:r>
            <a:r>
              <a:rPr lang="pt-BR" dirty="0"/>
              <a:t> atualizado e que aceita diversas linguagens e ferramentas de programação;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277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C2B7-B558-7748-B210-0EF1D57B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controle de versão?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AFD408-3E53-CE46-8305-EAFDD2AF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Uma técnica que ajuda a </a:t>
            </a:r>
            <a:r>
              <a:rPr lang="pt-BR" b="1" dirty="0"/>
              <a:t>gerenciar o código-fonte</a:t>
            </a:r>
            <a:r>
              <a:rPr lang="pt-BR" dirty="0"/>
              <a:t> de uma aplicação;</a:t>
            </a:r>
          </a:p>
          <a:p>
            <a:pPr fontAlgn="base"/>
            <a:r>
              <a:rPr lang="pt-BR" dirty="0"/>
              <a:t>Registrando </a:t>
            </a:r>
            <a:r>
              <a:rPr lang="pt-BR" b="1" dirty="0"/>
              <a:t>todas as modificações</a:t>
            </a:r>
            <a:r>
              <a:rPr lang="pt-BR" dirty="0"/>
              <a:t> de código, podendo também reverter as mesmas;</a:t>
            </a:r>
          </a:p>
          <a:p>
            <a:pPr fontAlgn="base"/>
            <a:r>
              <a:rPr lang="pt-BR" dirty="0"/>
              <a:t>Criar versões de um software em diferentes estágios, podendo </a:t>
            </a:r>
            <a:r>
              <a:rPr lang="pt-BR" b="1" dirty="0"/>
              <a:t>alterar facilmente entre elas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Cada membro da equipe pode trabalhar em uma versão diferente;</a:t>
            </a:r>
          </a:p>
          <a:p>
            <a:r>
              <a:rPr lang="pt-BR" dirty="0"/>
              <a:t>Há ferramentas para trabalhar o controle de versão como: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dirty="0"/>
              <a:t>e SVN</a:t>
            </a:r>
          </a:p>
        </p:txBody>
      </p:sp>
    </p:spTree>
    <p:extLst>
      <p:ext uri="{BB962C8B-B14F-4D97-AF65-F5344CB8AC3E}">
        <p14:creationId xmlns:p14="http://schemas.microsoft.com/office/powerpoint/2010/main" val="1136459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0E23-8A32-EC47-9457-F427F99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E5F071-900A-3548-8F14-25C99D0C5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A13DF1-D226-3548-B5D6-F08BE066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698500"/>
            <a:ext cx="787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5DB91-6D03-B343-9B29-DD303243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</a:t>
            </a:r>
            <a:r>
              <a:rPr lang="pt-BR" b="1" dirty="0" err="1"/>
              <a:t>git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9F3AD-236D-1A42-ACFD-37D223FE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sistema de controle de versão </a:t>
            </a:r>
            <a:r>
              <a:rPr lang="pt-BR" b="1" dirty="0"/>
              <a:t>mais utilizado do mundo</a:t>
            </a:r>
            <a:r>
              <a:rPr lang="pt-BR" dirty="0"/>
              <a:t> atualmente;</a:t>
            </a:r>
          </a:p>
          <a:p>
            <a:pPr fontAlgn="base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baseado em </a:t>
            </a:r>
            <a:r>
              <a:rPr lang="pt-BR" b="1" dirty="0"/>
              <a:t>repositórios</a:t>
            </a:r>
            <a:r>
              <a:rPr lang="pt-BR" dirty="0"/>
              <a:t>, que contêm todas as versões do código e também as cópias de cada desenvolvedor;</a:t>
            </a:r>
          </a:p>
          <a:p>
            <a:pPr fontAlgn="base"/>
            <a:r>
              <a:rPr lang="pt-BR" dirty="0"/>
              <a:t>Todas as operações do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são otimizadas para ter alto desempenho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Todos os objetos do </a:t>
            </a:r>
            <a:r>
              <a:rPr lang="pt-BR" dirty="0" err="1"/>
              <a:t>git</a:t>
            </a:r>
            <a:r>
              <a:rPr lang="pt-BR" dirty="0"/>
              <a:t> são </a:t>
            </a:r>
            <a:r>
              <a:rPr lang="pt-BR" b="1" dirty="0"/>
              <a:t>protegidos como criptografia</a:t>
            </a:r>
            <a:r>
              <a:rPr lang="pt-BR" dirty="0"/>
              <a:t> para evitar alterações indevidas e maliciosas;</a:t>
            </a:r>
          </a:p>
          <a:p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um </a:t>
            </a:r>
            <a:r>
              <a:rPr lang="pt-BR" b="1" dirty="0"/>
              <a:t>projeto de código aberto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826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1621</Words>
  <Application>Microsoft Macintosh PowerPoint</Application>
  <PresentationFormat>Widescreen</PresentationFormat>
  <Paragraphs>179</Paragraphs>
  <Slides>43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Apresentação do PowerPoint</vt:lpstr>
      <vt:lpstr>JAIME FILHO</vt:lpstr>
      <vt:lpstr>Introdução</vt:lpstr>
      <vt:lpstr>Instalação git Windows</vt:lpstr>
      <vt:lpstr>Instalação git Linux</vt:lpstr>
      <vt:lpstr>Instalação do VS Code</vt:lpstr>
      <vt:lpstr>O que é controle de versão?</vt:lpstr>
      <vt:lpstr>Apresentação do PowerPoint</vt:lpstr>
      <vt:lpstr>O que é git?</vt:lpstr>
      <vt:lpstr>Introdução</vt:lpstr>
      <vt:lpstr>Comandos fundamentais</vt:lpstr>
      <vt:lpstr>O que é um repositório?</vt:lpstr>
      <vt:lpstr>Criando repositórios</vt:lpstr>
      <vt:lpstr>Apresentação do PowerPoint</vt:lpstr>
      <vt:lpstr>O que é o GitHub?</vt:lpstr>
      <vt:lpstr>Enviando repositórios para o GH</vt:lpstr>
      <vt:lpstr>Verificando mudanças do projeto</vt:lpstr>
      <vt:lpstr>Adicionando arquivos ao projeto</vt:lpstr>
      <vt:lpstr>Salvando alterações do projeto</vt:lpstr>
      <vt:lpstr>Enviando código ao repo remoto</vt:lpstr>
      <vt:lpstr>Recebendo as mudanças</vt:lpstr>
      <vt:lpstr>Clonando repositórios</vt:lpstr>
      <vt:lpstr>Desfazendo todas as alterações</vt:lpstr>
      <vt:lpstr>Removendo arquivos do repo</vt:lpstr>
      <vt:lpstr>Histórico de alterações</vt:lpstr>
      <vt:lpstr>Renomeando arquivos</vt:lpstr>
      <vt:lpstr>Desfazendo alterações</vt:lpstr>
      <vt:lpstr>Ignorando arquivos no projeto</vt:lpstr>
      <vt:lpstr>Apresentação do PowerPoint</vt:lpstr>
      <vt:lpstr>Comandos fundamentais</vt:lpstr>
      <vt:lpstr>Branches</vt:lpstr>
      <vt:lpstr>O que é um branch?</vt:lpstr>
      <vt:lpstr>Criando e visualizando os branches</vt:lpstr>
      <vt:lpstr>Deletando branches</vt:lpstr>
      <vt:lpstr>Mudando de branch</vt:lpstr>
      <vt:lpstr>Unindo branches</vt:lpstr>
      <vt:lpstr>Stash</vt:lpstr>
      <vt:lpstr>Recuperando stash</vt:lpstr>
      <vt:lpstr>Utilizando tags</vt:lpstr>
      <vt:lpstr>Verificando e alterando tags</vt:lpstr>
      <vt:lpstr>Enviando e compartilhando tags</vt:lpstr>
      <vt:lpstr>Branches</vt:lpstr>
      <vt:lpstr>Compartilhamento e atualização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Microsoft Office User</cp:lastModifiedBy>
  <cp:revision>19</cp:revision>
  <dcterms:created xsi:type="dcterms:W3CDTF">2021-10-29T13:49:34Z</dcterms:created>
  <dcterms:modified xsi:type="dcterms:W3CDTF">2021-11-02T01:02:48Z</dcterms:modified>
</cp:coreProperties>
</file>